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33" autoAdjust="0"/>
    <p:restoredTop sz="85837" autoAdjust="0"/>
  </p:normalViewPr>
  <p:slideViewPr>
    <p:cSldViewPr>
      <p:cViewPr varScale="1">
        <p:scale>
          <a:sx n="79" d="100"/>
          <a:sy n="79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0E68D5-C4F3-4311-9F35-8C2CC523C922}" type="datetimeFigureOut">
              <a:rPr lang="pt-PT" smtClean="0"/>
              <a:pPr/>
              <a:t>29-02-2012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42A39F-3638-46D8-8F6B-22EE430FA8F1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7772400" cy="1008111"/>
          </a:xfrm>
        </p:spPr>
        <p:txBody>
          <a:bodyPr/>
          <a:lstStyle/>
          <a:p>
            <a:pPr algn="l"/>
            <a:r>
              <a:rPr lang="pt-PT" dirty="0" smtClean="0"/>
              <a:t>ÍNDICE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112568"/>
          </a:xfrm>
        </p:spPr>
        <p:txBody>
          <a:bodyPr/>
          <a:lstStyle/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Diabetes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Sintomas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Tipos de diabetes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Prevenção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Tratamento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Controle de Peso</a:t>
            </a:r>
          </a:p>
          <a:p>
            <a:pPr marL="571500" indent="-571500" algn="l">
              <a:buFont typeface="+mj-lt"/>
              <a:buAutoNum type="romanUcPeriod"/>
            </a:pPr>
            <a:r>
              <a:rPr lang="pt-PT" dirty="0" smtClean="0"/>
              <a:t>Redução de gorduras</a:t>
            </a:r>
          </a:p>
          <a:p>
            <a:pPr marL="571500" indent="-571500" algn="l">
              <a:buFont typeface="+mj-lt"/>
              <a:buAutoNum type="romanUcPeriod"/>
            </a:pPr>
            <a:endParaRPr lang="pt-PT" dirty="0" smtClean="0"/>
          </a:p>
          <a:p>
            <a:pPr marL="571500" indent="-571500" algn="l">
              <a:buFont typeface="+mj-lt"/>
              <a:buAutoNum type="romanUcPeriod"/>
            </a:pPr>
            <a:endParaRPr lang="pt-PT" dirty="0" smtClean="0"/>
          </a:p>
          <a:p>
            <a:pPr marL="571500" indent="-571500" algn="l">
              <a:buFont typeface="+mj-lt"/>
              <a:buAutoNum type="romanUcPeriod"/>
            </a:pPr>
            <a:endParaRPr lang="pt-P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pt-PT" sz="3600" dirty="0" smtClean="0"/>
              <a:t>Diabetes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4929411"/>
          </a:xfrm>
        </p:spPr>
        <p:txBody>
          <a:bodyPr/>
          <a:lstStyle/>
          <a:p>
            <a:pPr algn="just"/>
            <a:r>
              <a:rPr lang="pt-PT" sz="2800" dirty="0"/>
              <a:t>Diabetes mellitus é uma perturbação em que os valores sanguíneos de glicose (um açúcar simples) são anormalmente altos dado que o organismo não liberta insulina ou utiliza-a inadequadamente.</a:t>
            </a:r>
          </a:p>
          <a:p>
            <a:pPr algn="just"/>
            <a:endParaRPr lang="pt-PT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462033" y="9779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644008" y="-13080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.</a:t>
            </a:r>
            <a:endParaRPr kumimoji="0" lang="pt-P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il_fi" descr="http://akademia.comunicamos.org/wp-content/uploads/2010/11/diabet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140968"/>
            <a:ext cx="273630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obesidadeinfantil.info/wp-content/uploads/2008/10/diabete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284984"/>
            <a:ext cx="2957513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pt-PT" sz="4000" dirty="0"/>
              <a:t>Os sintomas do aumento da glicemia são: 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/>
          <a:lstStyle/>
          <a:p>
            <a:pPr lvl="0"/>
            <a:r>
              <a:rPr lang="pt-PT" sz="2800" dirty="0" smtClean="0"/>
              <a:t>Sede excessiva;</a:t>
            </a:r>
            <a:endParaRPr lang="pt-PT" sz="2800" dirty="0"/>
          </a:p>
          <a:p>
            <a:pPr lvl="0"/>
            <a:r>
              <a:rPr lang="pt-PT" sz="2800" dirty="0"/>
              <a:t>Aumento do volume da </a:t>
            </a:r>
            <a:r>
              <a:rPr lang="pt-PT" sz="2800" dirty="0" smtClean="0"/>
              <a:t>urina;</a:t>
            </a:r>
            <a:endParaRPr lang="pt-PT" sz="2800" dirty="0"/>
          </a:p>
          <a:p>
            <a:pPr lvl="0"/>
            <a:r>
              <a:rPr lang="pt-PT" sz="2800" dirty="0"/>
              <a:t>Aumento do número de </a:t>
            </a:r>
            <a:r>
              <a:rPr lang="pt-PT" sz="2800" dirty="0" smtClean="0"/>
              <a:t>micções;</a:t>
            </a:r>
            <a:endParaRPr lang="pt-PT" sz="2800" dirty="0"/>
          </a:p>
          <a:p>
            <a:pPr lvl="0"/>
            <a:r>
              <a:rPr lang="pt-PT" sz="2800" dirty="0"/>
              <a:t>Surgimento do hábito de urinar à </a:t>
            </a:r>
            <a:r>
              <a:rPr lang="pt-PT" sz="2800" dirty="0" smtClean="0"/>
              <a:t>noite;</a:t>
            </a:r>
            <a:endParaRPr lang="pt-PT" sz="2800" dirty="0"/>
          </a:p>
          <a:p>
            <a:pPr lvl="0"/>
            <a:r>
              <a:rPr lang="pt-PT" sz="2800" dirty="0"/>
              <a:t>Fadiga, fraqueza, </a:t>
            </a:r>
            <a:r>
              <a:rPr lang="pt-PT" sz="2800" dirty="0" smtClean="0"/>
              <a:t>tonturas;</a:t>
            </a:r>
            <a:endParaRPr lang="pt-PT" sz="2800" dirty="0"/>
          </a:p>
          <a:p>
            <a:pPr lvl="0"/>
            <a:r>
              <a:rPr lang="pt-PT" sz="2800" dirty="0"/>
              <a:t>Visão </a:t>
            </a:r>
            <a:r>
              <a:rPr lang="pt-PT" sz="2800" dirty="0" smtClean="0"/>
              <a:t>turva;</a:t>
            </a:r>
            <a:endParaRPr lang="pt-PT" sz="2800" dirty="0"/>
          </a:p>
          <a:p>
            <a:r>
              <a:rPr lang="pt-PT" sz="2800" dirty="0"/>
              <a:t>Aumento de </a:t>
            </a:r>
            <a:r>
              <a:rPr lang="pt-PT" sz="2800" dirty="0" smtClean="0"/>
              <a:t>apetite;</a:t>
            </a:r>
            <a:endParaRPr lang="pt-PT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64096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Tipos principais de diabetes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820472" cy="5400600"/>
          </a:xfrm>
        </p:spPr>
        <p:txBody>
          <a:bodyPr>
            <a:normAutofit/>
          </a:bodyPr>
          <a:lstStyle/>
          <a:p>
            <a:pPr lvl="0" algn="just"/>
            <a:r>
              <a:rPr lang="pt-PT" sz="2800" b="1" dirty="0"/>
              <a:t>Diabetes tipo 1 - que é causada pela destruição das células do pâncreas que produzem a insulina.</a:t>
            </a:r>
            <a:endParaRPr lang="pt-PT" sz="2800" dirty="0"/>
          </a:p>
          <a:p>
            <a:pPr lvl="0" algn="just"/>
            <a:r>
              <a:rPr lang="pt-PT" sz="2800" b="1" dirty="0"/>
              <a:t>Diabetes tipo 2 - é muito mais frequente e representa cerca de 90-95% de todos os casos de diabetes a nível mundial. Esta forma de diabetes ocorre quase inteiramente em adultos e resulta da incapacidade do organismo em responder à acção da insulina.</a:t>
            </a:r>
            <a:endParaRPr lang="pt-PT" sz="2800" dirty="0"/>
          </a:p>
          <a:p>
            <a:endParaRPr lang="pt-P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931224" cy="1217290"/>
          </a:xfrm>
        </p:spPr>
        <p:txBody>
          <a:bodyPr>
            <a:normAutofit/>
          </a:bodyPr>
          <a:lstStyle/>
          <a:p>
            <a:r>
              <a:rPr lang="pt-PT" sz="3600" b="1" dirty="0" smtClean="0"/>
              <a:t>Quem está em maior risco?</a:t>
            </a:r>
            <a:br>
              <a:rPr lang="pt-PT" sz="3600" b="1" dirty="0" smtClean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24744"/>
            <a:ext cx="8686800" cy="53300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t-PT" sz="3600" b="1" dirty="0" smtClean="0"/>
              <a:t>Pessoas com excesso de peso;</a:t>
            </a:r>
          </a:p>
          <a:p>
            <a:pPr lvl="0"/>
            <a:r>
              <a:rPr lang="pt-PT" sz="3600" b="1" dirty="0" smtClean="0"/>
              <a:t>Pessoas com má alimentação ou falta de exercício;</a:t>
            </a:r>
          </a:p>
          <a:p>
            <a:pPr lvl="0"/>
            <a:r>
              <a:rPr lang="pt-PT" sz="3600" b="1" dirty="0" smtClean="0"/>
              <a:t>Pessoas com história familiar de diabetes;</a:t>
            </a:r>
          </a:p>
          <a:p>
            <a:pPr lvl="0"/>
            <a:r>
              <a:rPr lang="pt-PT" sz="3600" b="1" dirty="0" smtClean="0"/>
              <a:t> Idosos;</a:t>
            </a:r>
          </a:p>
          <a:p>
            <a:pPr lvl="0"/>
            <a:r>
              <a:rPr lang="pt-PT" sz="3600" b="1" dirty="0" smtClean="0"/>
              <a:t> Pessoas que tomam determinados medicamentos;</a:t>
            </a:r>
          </a:p>
          <a:p>
            <a:pPr lvl="0"/>
            <a:r>
              <a:rPr lang="pt-PT" sz="3600" b="1" dirty="0" smtClean="0"/>
              <a:t>Mulheres que contraíram a diabetes na gravidez; </a:t>
            </a:r>
          </a:p>
          <a:p>
            <a:pPr lvl="0"/>
            <a:r>
              <a:rPr lang="pt-PT" sz="3600" b="1" dirty="0" smtClean="0"/>
              <a:t>Crianças com peso igual ou superior a quatro quilogramas à nascença; </a:t>
            </a:r>
          </a:p>
          <a:p>
            <a:pPr lvl="0"/>
            <a:r>
              <a:rPr lang="pt-PT" sz="3600" b="1" dirty="0" smtClean="0"/>
              <a:t>Doentes com problemas no pâncreas ou com doenças endócrinas.</a:t>
            </a:r>
          </a:p>
          <a:p>
            <a:endParaRPr lang="pt-P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/>
              <a:t>Como prevenir a diabetes?</a:t>
            </a:r>
            <a:r>
              <a:rPr lang="pt-PT" sz="3600" dirty="0"/>
              <a:t/>
            </a:r>
            <a:br>
              <a:rPr lang="pt-PT" sz="3600" dirty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5258056"/>
          </a:xfrm>
        </p:spPr>
        <p:txBody>
          <a:bodyPr>
            <a:normAutofit fontScale="70000" lnSpcReduction="20000"/>
          </a:bodyPr>
          <a:lstStyle/>
          <a:p>
            <a:pPr lvl="8"/>
            <a:r>
              <a:rPr lang="pt-PT" dirty="0" smtClean="0"/>
              <a:t>s</a:t>
            </a:r>
            <a:r>
              <a:rPr lang="pt-PT" dirty="0"/>
              <a:t>; </a:t>
            </a:r>
          </a:p>
          <a:p>
            <a:pPr lvl="0"/>
            <a:r>
              <a:rPr lang="pt-PT" sz="3400" dirty="0"/>
              <a:t>Controlo rigoroso da glicemia, da tensão arterial e dos </a:t>
            </a:r>
            <a:r>
              <a:rPr lang="pt-PT" sz="3400" dirty="0" err="1"/>
              <a:t>lípidos</a:t>
            </a:r>
            <a:r>
              <a:rPr lang="pt-PT" sz="3400" dirty="0"/>
              <a:t>; </a:t>
            </a:r>
          </a:p>
          <a:p>
            <a:pPr lvl="0"/>
            <a:r>
              <a:rPr lang="pt-PT" sz="3400" dirty="0"/>
              <a:t>Vigilância dos órgãos mais sensíveis, como a retina, rim, coração, nervos periféricos, entre outros; </a:t>
            </a:r>
          </a:p>
          <a:p>
            <a:pPr lvl="0"/>
            <a:r>
              <a:rPr lang="pt-PT" sz="3400" dirty="0"/>
              <a:t>Bons hábitos alimentares; </a:t>
            </a:r>
          </a:p>
          <a:p>
            <a:pPr lvl="0"/>
            <a:r>
              <a:rPr lang="pt-PT" sz="3400" dirty="0"/>
              <a:t>Prática de exercício físico; </a:t>
            </a:r>
          </a:p>
          <a:p>
            <a:pPr lvl="0"/>
            <a:r>
              <a:rPr lang="pt-PT" sz="3400" dirty="0"/>
              <a:t>Não fumar; </a:t>
            </a:r>
          </a:p>
          <a:p>
            <a:pPr lvl="0"/>
            <a:r>
              <a:rPr lang="pt-PT" sz="3400" dirty="0"/>
              <a:t>Cuidar da higiene e vigilância dos </a:t>
            </a:r>
            <a:r>
              <a:rPr lang="pt-PT" sz="3400" dirty="0" smtClean="0"/>
              <a:t>pés;</a:t>
            </a:r>
            <a:endParaRPr lang="pt-PT" sz="3400" dirty="0"/>
          </a:p>
          <a:p>
            <a:pPr lvl="0"/>
            <a:r>
              <a:rPr lang="pt-PT" sz="3400" dirty="0"/>
              <a:t>Pratique exercício com regularidade; </a:t>
            </a:r>
          </a:p>
          <a:p>
            <a:pPr lvl="0"/>
            <a:r>
              <a:rPr lang="pt-PT" sz="3400" dirty="0" smtClean="0"/>
              <a:t>Vigie </a:t>
            </a:r>
            <a:r>
              <a:rPr lang="pt-PT" sz="3400" dirty="0"/>
              <a:t>bem </a:t>
            </a:r>
            <a:r>
              <a:rPr lang="pt-PT" sz="3400" dirty="0" smtClean="0"/>
              <a:t>diabetes</a:t>
            </a:r>
            <a:r>
              <a:rPr lang="pt-PT" sz="3400" dirty="0"/>
              <a:t>; </a:t>
            </a:r>
          </a:p>
          <a:p>
            <a:pPr lvl="0"/>
            <a:r>
              <a:rPr lang="pt-PT" sz="3400" dirty="0"/>
              <a:t>Não engorde; </a:t>
            </a:r>
          </a:p>
          <a:p>
            <a:pPr lvl="0"/>
            <a:r>
              <a:rPr lang="pt-PT" sz="3400" dirty="0"/>
              <a:t>Controle a tensão arterial; </a:t>
            </a:r>
          </a:p>
          <a:p>
            <a:pPr lvl="0"/>
            <a:r>
              <a:rPr lang="pt-PT" sz="3400" dirty="0"/>
              <a:t>Mantenha os níveis de colesterol e triglicéridos controlados e dentro dos parâmetros aconselhados pelos médicos</a:t>
            </a:r>
          </a:p>
          <a:p>
            <a:endParaRPr lang="pt-PT" sz="3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586440"/>
          </a:xfrm>
        </p:spPr>
        <p:txBody>
          <a:bodyPr>
            <a:noAutofit/>
          </a:bodyPr>
          <a:lstStyle/>
          <a:p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3600" dirty="0" smtClean="0"/>
              <a:t/>
            </a:r>
            <a:br>
              <a:rPr lang="pt-PT" sz="3600" dirty="0" smtClean="0"/>
            </a:br>
            <a:r>
              <a:rPr lang="pt-PT" sz="3600" dirty="0" smtClean="0"/>
              <a:t>Os </a:t>
            </a:r>
            <a:r>
              <a:rPr lang="pt-PT" sz="3600" dirty="0"/>
              <a:t>Três Principais Aspectos do Tratamento da Diabetes </a:t>
            </a:r>
            <a:br>
              <a:rPr lang="pt-PT" sz="3600" dirty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959984"/>
            <a:ext cx="8579296" cy="4898016"/>
          </a:xfrm>
        </p:spPr>
        <p:txBody>
          <a:bodyPr/>
          <a:lstStyle/>
          <a:p>
            <a:pPr lvl="0"/>
            <a:r>
              <a:rPr lang="pt-PT" sz="2800" b="1" dirty="0" smtClean="0"/>
              <a:t>Alimentação adequada;</a:t>
            </a:r>
            <a:endParaRPr lang="pt-PT" sz="2800" dirty="0"/>
          </a:p>
          <a:p>
            <a:pPr lvl="0"/>
            <a:r>
              <a:rPr lang="pt-PT" sz="2800" b="1" dirty="0"/>
              <a:t> Exercício </a:t>
            </a:r>
            <a:r>
              <a:rPr lang="pt-PT" sz="2800" b="1" dirty="0" smtClean="0"/>
              <a:t>físico;</a:t>
            </a:r>
            <a:endParaRPr lang="pt-PT" sz="2800" dirty="0"/>
          </a:p>
          <a:p>
            <a:pPr lvl="0"/>
            <a:r>
              <a:rPr lang="pt-PT" sz="2800" b="1" dirty="0"/>
              <a:t> Medicação (insulina ou comprimidos), se </a:t>
            </a:r>
            <a:r>
              <a:rPr lang="pt-PT" sz="2800" b="1" dirty="0" smtClean="0"/>
              <a:t>necessário.</a:t>
            </a:r>
            <a:endParaRPr lang="pt-PT" sz="2800" dirty="0"/>
          </a:p>
          <a:p>
            <a:endParaRPr lang="pt-P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b="1" dirty="0"/>
              <a:t>Controlo de peso e diabetes</a:t>
            </a:r>
            <a:r>
              <a:rPr lang="pt-PT" sz="3600" dirty="0"/>
              <a:t/>
            </a:r>
            <a:br>
              <a:rPr lang="pt-PT" sz="3600" dirty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8686800" cy="5042032"/>
          </a:xfrm>
        </p:spPr>
        <p:txBody>
          <a:bodyPr>
            <a:normAutofit/>
          </a:bodyPr>
          <a:lstStyle/>
          <a:p>
            <a:pPr algn="just"/>
            <a:r>
              <a:rPr lang="pt-PT" sz="2400" dirty="0"/>
              <a:t>A prática do exercício físico regular e a redução de peso ajudam a estabilizar o controlo do nível de glicose no sangue.</a:t>
            </a:r>
          </a:p>
          <a:p>
            <a:pPr algn="just"/>
            <a:r>
              <a:rPr lang="pt-PT" sz="2400" dirty="0"/>
              <a:t>Alimentação saudável</a:t>
            </a:r>
          </a:p>
          <a:p>
            <a:pPr algn="just"/>
            <a:r>
              <a:rPr lang="pt-PT" sz="2400" dirty="0"/>
              <a:t>Rica em fibras em com baixo teor de açúcar e gordura. Os diabéticos podem consumir a maioria dos alimentos quotidianos, não sendo proibido nenhum produto alimentar. Comer várias vezes ao dia e respeitar o horário das refeições, pois só desta forma é possível, em conjunto com a medicação, controlar o nível de glicose no sangue.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868760"/>
          </a:xfrm>
        </p:spPr>
        <p:txBody>
          <a:bodyPr>
            <a:normAutofit fontScale="90000"/>
          </a:bodyPr>
          <a:lstStyle/>
          <a:p>
            <a:r>
              <a:rPr lang="pt-PT" sz="3200" dirty="0" smtClean="0"/>
              <a:t/>
            </a:r>
            <a:br>
              <a:rPr lang="pt-PT" sz="3200" dirty="0" smtClean="0"/>
            </a:br>
            <a:r>
              <a:rPr lang="pt-PT" sz="3200" b="1" dirty="0" smtClean="0"/>
              <a:t>Reduzir o consumo de gorduras</a:t>
            </a:r>
            <a:r>
              <a:rPr lang="pt-PT" sz="3200" dirty="0" smtClean="0"/>
              <a:t/>
            </a:r>
            <a:br>
              <a:rPr lang="pt-PT" sz="3200" dirty="0" smtClean="0"/>
            </a:b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052736"/>
            <a:ext cx="8686800" cy="5402072"/>
          </a:xfrm>
        </p:spPr>
        <p:txBody>
          <a:bodyPr>
            <a:normAutofit/>
          </a:bodyPr>
          <a:lstStyle/>
          <a:p>
            <a:r>
              <a:rPr lang="pt-PT" sz="2800" dirty="0" smtClean="0"/>
              <a:t>Evitar gorduras de origem animal e saturadas</a:t>
            </a:r>
            <a:endParaRPr lang="pt-PT" sz="2800" dirty="0"/>
          </a:p>
        </p:txBody>
      </p:sp>
      <p:pic>
        <p:nvPicPr>
          <p:cNvPr id="4" name="il_fi" descr="http://www.diabetesdiettreatment.com/wp-content/uploads/2011/04/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72816"/>
            <a:ext cx="352839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l_fi" descr="http://obesidadeinfantil.info/wp-content/uploads/2008/10/diabete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35283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4.bp.blogspot.com/_a26uDEGw1qA/TTbz6J5a6DI/AAAAAAAAAOw/t6iGgOLYKos/s1600/diabete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143375"/>
            <a:ext cx="3619500" cy="2453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akademia.comunicamos.org/wp-content/uploads/2010/11/diabete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219575"/>
            <a:ext cx="3600400" cy="244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435</Words>
  <Application>Microsoft Office PowerPoint</Application>
  <PresentationFormat>Apresentação no Ecrã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Fluxo</vt:lpstr>
      <vt:lpstr>ÍNDICE</vt:lpstr>
      <vt:lpstr>Diabetes</vt:lpstr>
      <vt:lpstr>Os sintomas do aumento da glicemia são:  </vt:lpstr>
      <vt:lpstr>Tipos principais de diabetes</vt:lpstr>
      <vt:lpstr>Quem está em maior risco? </vt:lpstr>
      <vt:lpstr>Como prevenir a diabetes? </vt:lpstr>
      <vt:lpstr>     Os Três Principais Aspectos do Tratamento da Diabetes  </vt:lpstr>
      <vt:lpstr>Controlo de peso e diabetes </vt:lpstr>
      <vt:lpstr> Reduzir o consumo de gorduras </vt:lpstr>
    </vt:vector>
  </TitlesOfParts>
  <Company>E. T. P. SICÓ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Escola Tecn. Prof. de Sicó</dc:creator>
  <cp:lastModifiedBy>Escola Tecn. Prof. de Sicó</cp:lastModifiedBy>
  <cp:revision>31</cp:revision>
  <dcterms:created xsi:type="dcterms:W3CDTF">2011-11-09T11:56:49Z</dcterms:created>
  <dcterms:modified xsi:type="dcterms:W3CDTF">2012-02-29T14:43:22Z</dcterms:modified>
</cp:coreProperties>
</file>